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09" autoAdjust="0"/>
  </p:normalViewPr>
  <p:slideViewPr>
    <p:cSldViewPr snapToGrid="0">
      <p:cViewPr varScale="1">
        <p:scale>
          <a:sx n="81" d="100"/>
          <a:sy n="81" d="100"/>
        </p:scale>
        <p:origin x="12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5/27/2024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5/27/2024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BA" dirty="0" smtClean="0"/>
              <a:t>Пријатељство </a:t>
            </a:r>
            <a:r>
              <a:rPr lang="sr-Cyrl-BA" dirty="0"/>
              <a:t>и толеранција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BA" dirty="0"/>
              <a:t>Аутори</a:t>
            </a:r>
            <a:r>
              <a:rPr lang="sr-Latn-BA" dirty="0"/>
              <a:t>: </a:t>
            </a:r>
            <a:r>
              <a:rPr lang="sr-Cyrl-BA" dirty="0"/>
              <a:t>чланови факултатаивне наставе хуманитарности и безбједности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9163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BA" dirty="0"/>
              <a:t>Увод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dirty="0"/>
              <a:t>Толеранција, предрасуде, дискриминација и пријатељство су ствари које нас окружују.</a:t>
            </a:r>
          </a:p>
          <a:p>
            <a:r>
              <a:rPr lang="sr-Cyrl-BA" dirty="0"/>
              <a:t>Неке од тих ствари могу бити и јесу позитивне, а неке нису (дискриминација).</a:t>
            </a:r>
          </a:p>
          <a:p>
            <a:r>
              <a:rPr lang="sr-Cyrl-BA" dirty="0"/>
              <a:t>Човјек са одрастањем почиње боље да схвата претходно наведене ставке.</a:t>
            </a:r>
          </a:p>
          <a:p>
            <a:r>
              <a:rPr lang="sr-Cyrl-BA" dirty="0"/>
              <a:t>Битно је да у животу увијек покушавамо и будемо што боља верзија себе, те и да не понижавамо друге људе.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96FB96-3CE3-48C2-A631-7032D97C7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1271" y="4158006"/>
            <a:ext cx="36576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519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BA" dirty="0"/>
              <a:t>Шта је толеранција?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Толеранција је поштовање, прихватање и </a:t>
            </a:r>
            <a:r>
              <a:rPr lang="ru-RU" dirty="0" smtClean="0"/>
              <a:t>уважавање, </a:t>
            </a:r>
            <a:r>
              <a:rPr lang="ru-RU" dirty="0"/>
              <a:t>богатсва различитости у нашим културама, обичајима, навикама, васпитању, начину изражавања…</a:t>
            </a:r>
          </a:p>
          <a:p>
            <a:r>
              <a:rPr lang="ru-RU" dirty="0"/>
              <a:t>Бити толерантан значи бити слободан, чврсто се држати својих </a:t>
            </a:r>
            <a:r>
              <a:rPr lang="ru-RU" dirty="0" smtClean="0"/>
              <a:t>увјерења </a:t>
            </a:r>
            <a:r>
              <a:rPr lang="ru-RU" dirty="0"/>
              <a:t>и прихватити да се и други држе својих.</a:t>
            </a:r>
            <a:endParaRPr lang="sr-Cyrl-BA" dirty="0"/>
          </a:p>
          <a:p>
            <a:r>
              <a:rPr lang="ru-RU" dirty="0"/>
              <a:t>Толеранција </a:t>
            </a:r>
            <a:r>
              <a:rPr lang="ru-RU" dirty="0" smtClean="0"/>
              <a:t>подразумијева ненаметање </a:t>
            </a:r>
            <a:r>
              <a:rPr lang="ru-RU" dirty="0"/>
              <a:t>својих ставова другима, различито не значи лошије, већ другачије.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03B9F4-CE91-4850-A06C-557A812F13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836"/>
          <a:stretch/>
        </p:blipFill>
        <p:spPr>
          <a:xfrm>
            <a:off x="4160664" y="4321672"/>
            <a:ext cx="3870671" cy="180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6945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BA" dirty="0"/>
              <a:t>Толерантно понашање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dirty="0"/>
              <a:t>Толерантно понашање </a:t>
            </a:r>
            <a:r>
              <a:rPr lang="sr-Cyrl-BA" dirty="0" smtClean="0"/>
              <a:t>подразумијева љубазан </a:t>
            </a:r>
            <a:r>
              <a:rPr lang="sr-Cyrl-BA" dirty="0"/>
              <a:t>тон гласа, изражавање интереса, смијешак и похвалае.</a:t>
            </a:r>
          </a:p>
          <a:p>
            <a:r>
              <a:rPr lang="sr-Cyrl-BA" dirty="0" smtClean="0"/>
              <a:t>Међутим</a:t>
            </a:r>
            <a:r>
              <a:rPr lang="sr-Cyrl-BA" dirty="0"/>
              <a:t>, нетолерантно понашање </a:t>
            </a:r>
            <a:r>
              <a:rPr lang="sr-Cyrl-BA" dirty="0" smtClean="0"/>
              <a:t>се представља  </a:t>
            </a:r>
            <a:r>
              <a:rPr lang="sr-Cyrl-BA" dirty="0"/>
              <a:t>хладним тоном гласа, шутњом, вријеђањем...</a:t>
            </a:r>
          </a:p>
          <a:p>
            <a:r>
              <a:rPr lang="sr-Cyrl-BA" dirty="0"/>
              <a:t>Начин изражавања толеранције </a:t>
            </a:r>
            <a:r>
              <a:rPr lang="sr-Cyrl-BA" dirty="0" smtClean="0"/>
              <a:t>зависи од одгоја </a:t>
            </a:r>
            <a:r>
              <a:rPr lang="sr-Cyrl-BA" dirty="0"/>
              <a:t>и </a:t>
            </a:r>
            <a:r>
              <a:rPr lang="sr-Cyrl-BA" dirty="0" smtClean="0"/>
              <a:t>образовања.</a:t>
            </a:r>
            <a:endParaRPr lang="sr-Cyrl-BA" dirty="0"/>
          </a:p>
          <a:p>
            <a:r>
              <a:rPr lang="sr-Cyrl-BA" dirty="0"/>
              <a:t>Често, већу толеранцију имамо према особама сличним нама, док </a:t>
            </a:r>
            <a:r>
              <a:rPr lang="sr-Cyrl-BA" dirty="0" smtClean="0"/>
              <a:t>са особама </a:t>
            </a:r>
            <a:r>
              <a:rPr lang="sr-Cyrl-BA" dirty="0"/>
              <a:t>различитим од нас понашамо се мање толерантни.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AB1DC6-4468-4DF6-84D5-67094301C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6312" y="4483257"/>
            <a:ext cx="3079376" cy="1732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2594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D450B-A7B7-4DAD-BFA8-58BE445E6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BA" dirty="0"/>
              <a:t>Шта је то дискриминација?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D85BC-2A81-4721-A460-E357103D3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478" y="1920240"/>
            <a:ext cx="10353039" cy="4036034"/>
          </a:xfrm>
        </p:spPr>
        <p:txBody>
          <a:bodyPr/>
          <a:lstStyle/>
          <a:p>
            <a:r>
              <a:rPr lang="sr-Cyrl-BA" dirty="0"/>
              <a:t>Дискриминација представља неједнако поступање према некој </a:t>
            </a:r>
            <a:r>
              <a:rPr lang="sr-Cyrl-BA" dirty="0" smtClean="0"/>
              <a:t>особи </a:t>
            </a:r>
            <a:r>
              <a:rPr lang="sr-Cyrl-BA" dirty="0"/>
              <a:t>или некој групи на основу неког њиховог личног својства.</a:t>
            </a:r>
          </a:p>
          <a:p>
            <a:r>
              <a:rPr lang="sr-Cyrl-BA" dirty="0" smtClean="0"/>
              <a:t>Дискриминација </a:t>
            </a:r>
            <a:r>
              <a:rPr lang="sr-Cyrl-BA" dirty="0"/>
              <a:t>се врши неједнаким третирањем, искључивањем, тј. довођење у подређен положај појединце или одређене групе људи који се налазе у сличној ситуацији.</a:t>
            </a:r>
          </a:p>
          <a:p>
            <a:r>
              <a:rPr lang="sr-Cyrl-BA" dirty="0"/>
              <a:t>Дискриминација се може десити било гдје: на послу, у школи, на улици, у болници, у суду... Дискриминацију може своко да врши: орган јавне власти, </a:t>
            </a:r>
            <a:r>
              <a:rPr lang="sr-Cyrl-BA" dirty="0" smtClean="0"/>
              <a:t>наставник, </a:t>
            </a:r>
            <a:r>
              <a:rPr lang="sr-Cyrl-BA" dirty="0"/>
              <a:t>полицајац...</a:t>
            </a:r>
          </a:p>
          <a:p>
            <a:r>
              <a:rPr lang="sr-Cyrl-BA" dirty="0"/>
              <a:t>Дискриминација може бити директна или идндиректна, намјерна или </a:t>
            </a:r>
            <a:r>
              <a:rPr lang="sr-Cyrl-BA" dirty="0" smtClean="0"/>
              <a:t>почињена </a:t>
            </a:r>
            <a:r>
              <a:rPr lang="sr-Cyrl-BA" dirty="0"/>
              <a:t>из незнања.</a:t>
            </a:r>
            <a:endParaRPr lang="sr-Latn-R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2D1FE4-9C53-4C00-A501-98A2ED162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501" y="4774586"/>
            <a:ext cx="1376720" cy="1678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4B039CA-F751-4E41-BD40-BFB0ACA3B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7520" y="4803825"/>
            <a:ext cx="2055685" cy="164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9412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929FB-0691-4114-95E1-62730F5EF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BA" dirty="0"/>
              <a:t>Предрасуде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737D6-AEAE-4EEB-BF02-E4C45E0DF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dirty="0"/>
              <a:t>Предрасуде се односе на ставове и осјећања која људи имају према појединцима или групама људи.</a:t>
            </a:r>
          </a:p>
          <a:p>
            <a:r>
              <a:rPr lang="sr-Cyrl-BA" dirty="0"/>
              <a:t>Предрасуде могу бити позитивне или негативне, те свјесне или несвјесне.</a:t>
            </a:r>
          </a:p>
          <a:p>
            <a:r>
              <a:rPr lang="sr-Cyrl-BA" dirty="0"/>
              <a:t>Фактори предрасуда су пол, раса, класа, личне карактеристике, религије, старости...</a:t>
            </a:r>
          </a:p>
          <a:p>
            <a:r>
              <a:rPr lang="sr-Cyrl-BA" dirty="0"/>
              <a:t>Предрасуде доводе до бројних сукоба.</a:t>
            </a:r>
          </a:p>
          <a:p>
            <a:r>
              <a:rPr lang="sr-Cyrl-BA" dirty="0"/>
              <a:t>У више случаја, </a:t>
            </a:r>
            <a:r>
              <a:rPr lang="sr-Cyrl-BA" dirty="0" smtClean="0"/>
              <a:t>родитељи</a:t>
            </a:r>
            <a:r>
              <a:rPr lang="sr-Cyrl-BA" dirty="0"/>
              <a:t>, култура и </a:t>
            </a:r>
            <a:r>
              <a:rPr lang="sr-Cyrl-BA" dirty="0" smtClean="0"/>
              <a:t>медији </a:t>
            </a:r>
            <a:r>
              <a:rPr lang="sr-Cyrl-BA" dirty="0"/>
              <a:t>су они који нас намјерно или не намјерно подстичу на </a:t>
            </a:r>
            <a:r>
              <a:rPr lang="sr-Cyrl-BA" dirty="0" smtClean="0"/>
              <a:t>приписивање </a:t>
            </a:r>
            <a:r>
              <a:rPr lang="sr-Cyrl-BA" dirty="0"/>
              <a:t>негативних предрасуда (</a:t>
            </a:r>
            <a:r>
              <a:rPr lang="sr-Cyrl-BA" dirty="0" smtClean="0"/>
              <a:t>обиљежја </a:t>
            </a:r>
            <a:r>
              <a:rPr lang="sr-Cyrl-BA" dirty="0"/>
              <a:t>и особина).</a:t>
            </a:r>
            <a:endParaRPr lang="sr-Latn-R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D3AC13-C8D4-4287-BD5E-807AA41324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3976" y="5042907"/>
            <a:ext cx="2017951" cy="1304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EE89F7A-10C0-4C6A-87CF-1AEC33DCCB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r="1079" b="16847"/>
          <a:stretch/>
        </p:blipFill>
        <p:spPr>
          <a:xfrm>
            <a:off x="2675571" y="5042908"/>
            <a:ext cx="1862455" cy="130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056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82986-BAEC-4250-B47C-F8CB826B1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BA" dirty="0"/>
              <a:t>Пријатељство 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0DE66-52D6-443F-8F0D-E83B3829F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dirty="0"/>
              <a:t>Пријатељство је позититван однос између двије или више </a:t>
            </a:r>
            <a:r>
              <a:rPr lang="sr-Cyrl-BA" dirty="0" smtClean="0"/>
              <a:t>особа </a:t>
            </a:r>
            <a:r>
              <a:rPr lang="sr-Cyrl-BA" dirty="0"/>
              <a:t>који имају међусобно повјерење. </a:t>
            </a:r>
          </a:p>
          <a:p>
            <a:r>
              <a:rPr lang="sr-Cyrl-BA" dirty="0"/>
              <a:t>Сви људи имају субјективне осјећаје према </a:t>
            </a:r>
            <a:r>
              <a:rPr lang="sr-Cyrl-BA" dirty="0"/>
              <a:t>љ</a:t>
            </a:r>
            <a:r>
              <a:rPr lang="sr-Cyrl-BA" dirty="0" smtClean="0"/>
              <a:t>удима </a:t>
            </a:r>
            <a:r>
              <a:rPr lang="sr-Cyrl-BA" dirty="0"/>
              <a:t>који нас окружују и о </a:t>
            </a:r>
            <a:r>
              <a:rPr lang="sr-Cyrl-BA" dirty="0" smtClean="0"/>
              <a:t>самом пријатељству</a:t>
            </a:r>
            <a:r>
              <a:rPr lang="sr-Cyrl-BA" dirty="0"/>
              <a:t>. </a:t>
            </a:r>
          </a:p>
          <a:p>
            <a:r>
              <a:rPr lang="sr-Cyrl-BA" dirty="0"/>
              <a:t>Прави </a:t>
            </a:r>
            <a:r>
              <a:rPr lang="sr-Cyrl-BA" dirty="0" smtClean="0"/>
              <a:t>пријатељ </a:t>
            </a:r>
            <a:r>
              <a:rPr lang="sr-Cyrl-BA" dirty="0"/>
              <a:t>је особа која ће </a:t>
            </a:r>
            <a:r>
              <a:rPr lang="sr-Cyrl-BA" dirty="0" smtClean="0"/>
              <a:t>увијек </a:t>
            </a:r>
            <a:r>
              <a:rPr lang="sr-Cyrl-BA" dirty="0"/>
              <a:t>бити уз тебе, без обзира на твоје мане и карактер.</a:t>
            </a:r>
          </a:p>
          <a:p>
            <a:r>
              <a:rPr lang="sr-Cyrl-BA" dirty="0" smtClean="0"/>
              <a:t>Пријатељство </a:t>
            </a:r>
            <a:r>
              <a:rPr lang="sr-Cyrl-BA" dirty="0"/>
              <a:t>се гради годинама, а </a:t>
            </a:r>
            <a:r>
              <a:rPr lang="sr-Cyrl-BA" dirty="0"/>
              <a:t>њ</a:t>
            </a:r>
            <a:r>
              <a:rPr lang="sr-Cyrl-BA" dirty="0" smtClean="0"/>
              <a:t>егује </a:t>
            </a:r>
            <a:r>
              <a:rPr lang="sr-Cyrl-BA" dirty="0"/>
              <a:t>и чува сваки дан.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715131-D9FD-4D47-8229-5DF1AD32C9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0934" y="4625281"/>
            <a:ext cx="2265680" cy="16974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68D233-4D7F-43B2-88C1-4891912DBF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5388" y="4625281"/>
            <a:ext cx="2847975" cy="169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7811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1C997-888B-43E8-8918-F2AAB362B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BA" dirty="0"/>
              <a:t>Закључак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3C2D9-8272-4B7E-81B3-D9B72555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224359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r-Cyrl-BA" sz="5400" dirty="0"/>
              <a:t>„Ако </a:t>
            </a:r>
            <a:r>
              <a:rPr lang="sr-Cyrl-BA" sz="5400" dirty="0" smtClean="0"/>
              <a:t>тржимо нешто </a:t>
            </a:r>
            <a:r>
              <a:rPr lang="sr-Cyrl-BA" sz="5400" dirty="0"/>
              <a:t>што нам је свима заједничко- то је да смо сви различити “</a:t>
            </a:r>
            <a:endParaRPr lang="sr-Latn-RS" sz="5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C67CE1-FF23-4510-A232-99AC9222E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0244" y="4261593"/>
            <a:ext cx="3251512" cy="209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4833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9319E-D09E-4924-AB67-2CA4F1431D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7" y="2133600"/>
            <a:ext cx="9068586" cy="2590800"/>
          </a:xfrm>
        </p:spPr>
        <p:txBody>
          <a:bodyPr/>
          <a:lstStyle/>
          <a:p>
            <a:r>
              <a:rPr lang="sr-Cyrl-BA" dirty="0"/>
              <a:t>Хвала на пажњи!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498546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144</TotalTime>
  <Words>453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Savon</vt:lpstr>
      <vt:lpstr>Пријатељство и толеранција</vt:lpstr>
      <vt:lpstr>Увод</vt:lpstr>
      <vt:lpstr>Шта је толеранција?</vt:lpstr>
      <vt:lpstr>Толерантно понашање</vt:lpstr>
      <vt:lpstr>Шта је то дискриминација?</vt:lpstr>
      <vt:lpstr>Предрасуде</vt:lpstr>
      <vt:lpstr>Пријатељство </vt:lpstr>
      <vt:lpstr>Закључак</vt:lpstr>
      <vt:lpstr>Хвала на пажњи!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Prijateljstvo i tolerancija</dc:title>
  <dc:creator>Nastavnik</dc:creator>
  <cp:lastModifiedBy>Korisnik</cp:lastModifiedBy>
  <cp:revision>5</cp:revision>
  <dcterms:created xsi:type="dcterms:W3CDTF">2024-02-19T11:41:40Z</dcterms:created>
  <dcterms:modified xsi:type="dcterms:W3CDTF">2024-05-27T10:27:07Z</dcterms:modified>
</cp:coreProperties>
</file>